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1" r:id="rId2"/>
    <p:sldId id="258" r:id="rId3"/>
    <p:sldId id="273" r:id="rId4"/>
    <p:sldId id="274" r:id="rId5"/>
    <p:sldId id="275" r:id="rId6"/>
    <p:sldId id="276" r:id="rId7"/>
    <p:sldId id="277"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71758" autoAdjust="0"/>
  </p:normalViewPr>
  <p:slideViewPr>
    <p:cSldViewPr>
      <p:cViewPr varScale="1">
        <p:scale>
          <a:sx n="53" d="100"/>
          <a:sy n="53" d="100"/>
        </p:scale>
        <p:origin x="1026" y="60"/>
      </p:cViewPr>
      <p:guideLst>
        <p:guide orient="horz" pos="2160"/>
        <p:guide pos="2880"/>
      </p:guideLst>
    </p:cSldViewPr>
  </p:slideViewPr>
  <p:outlineViewPr>
    <p:cViewPr>
      <p:scale>
        <a:sx n="33" d="100"/>
        <a:sy n="33" d="100"/>
      </p:scale>
      <p:origin x="0" y="107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2C6611-2001-464F-8AC5-EADCD9437DC3}" type="datetimeFigureOut">
              <a:rPr lang="en-GB" smtClean="0"/>
              <a:t>02/12/2020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3E139B5-622A-477F-9CCB-3EF3ADDECF3B}" type="slidenum">
              <a:rPr lang="en-GB" smtClean="0"/>
              <a:t>‹#›</a:t>
            </a:fld>
            <a:endParaRPr lang="en-GB"/>
          </a:p>
        </p:txBody>
      </p:sp>
    </p:spTree>
    <p:extLst>
      <p:ext uri="{BB962C8B-B14F-4D97-AF65-F5344CB8AC3E}">
        <p14:creationId xmlns:p14="http://schemas.microsoft.com/office/powerpoint/2010/main" val="410364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87C5A4-F54E-4A67-99AA-E5FBA5EE7B6D}" type="datetimeFigureOut">
              <a:rPr lang="en-GB" smtClean="0"/>
              <a:t>02/12/2020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071F38-54E7-4A51-971E-1D72B8F733D3}" type="slidenum">
              <a:rPr lang="en-GB" smtClean="0"/>
              <a:t>‹#›</a:t>
            </a:fld>
            <a:endParaRPr lang="en-GB"/>
          </a:p>
        </p:txBody>
      </p:sp>
    </p:spTree>
    <p:extLst>
      <p:ext uri="{BB962C8B-B14F-4D97-AF65-F5344CB8AC3E}">
        <p14:creationId xmlns:p14="http://schemas.microsoft.com/office/powerpoint/2010/main" val="35146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071F38-54E7-4A51-971E-1D72B8F733D3}" type="slidenum">
              <a:rPr lang="en-GB" smtClean="0"/>
              <a:t>1</a:t>
            </a:fld>
            <a:endParaRPr lang="en-GB"/>
          </a:p>
        </p:txBody>
      </p:sp>
    </p:spTree>
    <p:extLst>
      <p:ext uri="{BB962C8B-B14F-4D97-AF65-F5344CB8AC3E}">
        <p14:creationId xmlns:p14="http://schemas.microsoft.com/office/powerpoint/2010/main" val="216123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071F38-54E7-4A51-971E-1D72B8F733D3}" type="slidenum">
              <a:rPr lang="en-GB" smtClean="0"/>
              <a:t>2</a:t>
            </a:fld>
            <a:endParaRPr lang="en-GB"/>
          </a:p>
        </p:txBody>
      </p:sp>
    </p:spTree>
    <p:extLst>
      <p:ext uri="{BB962C8B-B14F-4D97-AF65-F5344CB8AC3E}">
        <p14:creationId xmlns:p14="http://schemas.microsoft.com/office/powerpoint/2010/main" val="139275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A9FF24-2E64-4F59-AFD0-88248F877D3E}"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6167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A9FF24-2E64-4F59-AFD0-88248F877D3E}"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320918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A9FF24-2E64-4F59-AFD0-88248F877D3E}"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105718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A9FF24-2E64-4F59-AFD0-88248F877D3E}"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59583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9FF24-2E64-4F59-AFD0-88248F877D3E}"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250091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A9FF24-2E64-4F59-AFD0-88248F877D3E}"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56069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A9FF24-2E64-4F59-AFD0-88248F877D3E}" type="datetimeFigureOut">
              <a:rPr lang="en-GB" smtClean="0"/>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88684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A9FF24-2E64-4F59-AFD0-88248F877D3E}" type="datetimeFigureOut">
              <a:rPr lang="en-GB" smtClean="0"/>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409318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9FF24-2E64-4F59-AFD0-88248F877D3E}" type="datetimeFigureOut">
              <a:rPr lang="en-GB" smtClean="0"/>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1743431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9FF24-2E64-4F59-AFD0-88248F877D3E}"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30182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9FF24-2E64-4F59-AFD0-88248F877D3E}"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2DA0D4-67D1-4312-8CA2-645F1868279F}" type="slidenum">
              <a:rPr lang="en-GB" smtClean="0"/>
              <a:t>‹#›</a:t>
            </a:fld>
            <a:endParaRPr lang="en-GB"/>
          </a:p>
        </p:txBody>
      </p:sp>
    </p:spTree>
    <p:extLst>
      <p:ext uri="{BB962C8B-B14F-4D97-AF65-F5344CB8AC3E}">
        <p14:creationId xmlns:p14="http://schemas.microsoft.com/office/powerpoint/2010/main" val="130831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9FF24-2E64-4F59-AFD0-88248F877D3E}" type="datetimeFigureOut">
              <a:rPr lang="en-GB" smtClean="0"/>
              <a:t>02/12/2020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DA0D4-67D1-4312-8CA2-645F1868279F}" type="slidenum">
              <a:rPr lang="en-GB" smtClean="0"/>
              <a:t>‹#›</a:t>
            </a:fld>
            <a:endParaRPr lang="en-GB"/>
          </a:p>
        </p:txBody>
      </p:sp>
    </p:spTree>
    <p:extLst>
      <p:ext uri="{BB962C8B-B14F-4D97-AF65-F5344CB8AC3E}">
        <p14:creationId xmlns:p14="http://schemas.microsoft.com/office/powerpoint/2010/main" val="271550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6632"/>
            <a:ext cx="8229600" cy="1008112"/>
          </a:xfrm>
        </p:spPr>
        <p:txBody>
          <a:bodyPr/>
          <a:lstStyle/>
          <a:p>
            <a:r>
              <a:rPr lang="en-GB" b="1" dirty="0" smtClean="0"/>
              <a:t>Hillcross Mission </a:t>
            </a:r>
            <a:r>
              <a:rPr lang="en-GB" b="1" dirty="0" smtClean="0"/>
              <a:t>Statement</a:t>
            </a:r>
            <a:endParaRPr lang="en-GB" b="1" dirty="0"/>
          </a:p>
        </p:txBody>
      </p:sp>
      <p:sp>
        <p:nvSpPr>
          <p:cNvPr id="3" name="Content Placeholder 2"/>
          <p:cNvSpPr>
            <a:spLocks noGrp="1"/>
          </p:cNvSpPr>
          <p:nvPr>
            <p:ph idx="1"/>
          </p:nvPr>
        </p:nvSpPr>
        <p:spPr>
          <a:xfrm>
            <a:off x="107504" y="1196752"/>
            <a:ext cx="3816424" cy="5544616"/>
          </a:xfrm>
        </p:spPr>
        <p:txBody>
          <a:bodyPr>
            <a:normAutofit fontScale="62500" lnSpcReduction="20000"/>
          </a:bodyPr>
          <a:lstStyle/>
          <a:p>
            <a:pPr marL="0" indent="0" algn="ctr">
              <a:buNone/>
            </a:pPr>
            <a:r>
              <a:rPr lang="en-GB" sz="4500" b="1" dirty="0"/>
              <a:t>Enabling our children to think differently, aim high and achieve.</a:t>
            </a:r>
          </a:p>
          <a:p>
            <a:pPr marL="0" indent="0" algn="ctr">
              <a:buNone/>
            </a:pPr>
            <a:endParaRPr lang="en-GB" sz="1900" dirty="0" smtClean="0"/>
          </a:p>
          <a:p>
            <a:pPr marL="0" indent="0" algn="ctr">
              <a:buNone/>
            </a:pPr>
            <a:r>
              <a:rPr lang="en-GB" dirty="0" smtClean="0"/>
              <a:t>Our </a:t>
            </a:r>
            <a:r>
              <a:rPr lang="en-GB" dirty="0"/>
              <a:t>focus is ensuring our children meet their full potential, both personally and academically, and that they have the opportunity to develop their unique talents and skills in order to prepare them for the future.  </a:t>
            </a:r>
          </a:p>
          <a:p>
            <a:pPr marL="0" indent="0">
              <a:buNone/>
            </a:pPr>
            <a:endParaRPr lang="en-GB" sz="1900" dirty="0" smtClean="0"/>
          </a:p>
          <a:p>
            <a:pPr marL="0" indent="0" algn="ctr">
              <a:buNone/>
            </a:pPr>
            <a:r>
              <a:rPr lang="en-GB" dirty="0" smtClean="0"/>
              <a:t>As </a:t>
            </a:r>
            <a:r>
              <a:rPr lang="en-GB" dirty="0"/>
              <a:t>a nationally recognised Thinking School, </a:t>
            </a:r>
            <a:r>
              <a:rPr lang="en-GB" dirty="0" smtClean="0"/>
              <a:t>we nurture </a:t>
            </a:r>
            <a:r>
              <a:rPr lang="en-GB" dirty="0"/>
              <a:t>a collaborative community of creative and critical thinkers.  We achieve success through an engaging curriculum, </a:t>
            </a:r>
            <a:r>
              <a:rPr lang="en-GB" dirty="0" smtClean="0"/>
              <a:t/>
            </a:r>
            <a:br>
              <a:rPr lang="en-GB" dirty="0" smtClean="0"/>
            </a:br>
            <a:r>
              <a:rPr lang="en-GB" dirty="0" smtClean="0"/>
              <a:t>child-centred </a:t>
            </a:r>
            <a:r>
              <a:rPr lang="en-GB" dirty="0"/>
              <a:t>learning, meeting our high academic aspirations and </a:t>
            </a:r>
            <a:r>
              <a:rPr lang="en-GB" dirty="0" smtClean="0"/>
              <a:t>celebrating diversity</a:t>
            </a:r>
            <a:r>
              <a:rPr lang="en-GB" dirty="0"/>
              <a:t>.   </a:t>
            </a:r>
          </a:p>
          <a:p>
            <a:endParaRPr lang="en-GB" dirty="0"/>
          </a:p>
        </p:txBody>
      </p:sp>
    </p:spTree>
    <p:extLst>
      <p:ext uri="{BB962C8B-B14F-4D97-AF65-F5344CB8AC3E}">
        <p14:creationId xmlns:p14="http://schemas.microsoft.com/office/powerpoint/2010/main" val="228641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our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smtClean="0"/>
              <a:t>Hillcross Vision </a:t>
            </a:r>
            <a:r>
              <a:rPr lang="en-GB" b="1" dirty="0" smtClean="0"/>
              <a:t>2022</a:t>
            </a:r>
            <a:endParaRPr lang="en-GB" b="1" dirty="0"/>
          </a:p>
        </p:txBody>
      </p:sp>
      <p:sp>
        <p:nvSpPr>
          <p:cNvPr id="3" name="Content Placeholder 2"/>
          <p:cNvSpPr>
            <a:spLocks noGrp="1"/>
          </p:cNvSpPr>
          <p:nvPr>
            <p:ph idx="1"/>
          </p:nvPr>
        </p:nvSpPr>
        <p:spPr>
          <a:xfrm>
            <a:off x="457200" y="1600200"/>
            <a:ext cx="5698976" cy="4525963"/>
          </a:xfrm>
        </p:spPr>
        <p:txBody>
          <a:bodyPr>
            <a:normAutofit lnSpcReduction="10000"/>
          </a:bodyPr>
          <a:lstStyle/>
          <a:p>
            <a:pPr marL="0" indent="0" algn="ctr">
              <a:buNone/>
            </a:pPr>
            <a:r>
              <a:rPr lang="en-GB" dirty="0"/>
              <a:t>Hillcross will be the number one school of choice for the local community because of our outstanding practice in all we do.  Our dynamic and ambitious curriculum provides all our children with rich opportunities and experiences for high quality learning and wider personal development.  </a:t>
            </a:r>
          </a:p>
          <a:p>
            <a:endParaRPr lang="en-GB" dirty="0"/>
          </a:p>
        </p:txBody>
      </p:sp>
    </p:spTree>
    <p:extLst>
      <p:ext uri="{BB962C8B-B14F-4D97-AF65-F5344CB8AC3E}">
        <p14:creationId xmlns:p14="http://schemas.microsoft.com/office/powerpoint/2010/main" val="3137354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6576"/>
            <a:ext cx="8229600" cy="794392"/>
          </a:xfrm>
        </p:spPr>
        <p:txBody>
          <a:bodyPr/>
          <a:lstStyle/>
          <a:p>
            <a:r>
              <a:rPr lang="en-GB" b="1" dirty="0" smtClean="0"/>
              <a:t>Aspiration</a:t>
            </a:r>
            <a:endParaRPr lang="en-GB" b="1" dirty="0"/>
          </a:p>
        </p:txBody>
      </p:sp>
      <p:sp>
        <p:nvSpPr>
          <p:cNvPr id="3" name="Content Placeholder 2"/>
          <p:cNvSpPr>
            <a:spLocks noGrp="1"/>
          </p:cNvSpPr>
          <p:nvPr>
            <p:ph idx="1"/>
          </p:nvPr>
        </p:nvSpPr>
        <p:spPr>
          <a:xfrm>
            <a:off x="457200" y="3140968"/>
            <a:ext cx="8229600" cy="3312368"/>
          </a:xfrm>
        </p:spPr>
        <p:txBody>
          <a:bodyPr/>
          <a:lstStyle/>
          <a:p>
            <a:pPr marL="0" indent="0" algn="ctr">
              <a:buNone/>
            </a:pPr>
            <a:r>
              <a:rPr lang="en-GB" dirty="0"/>
              <a:t>Reach high and aim for the sky!</a:t>
            </a:r>
          </a:p>
          <a:p>
            <a:pPr marL="0" indent="0" algn="ctr">
              <a:buNone/>
            </a:pPr>
            <a:endParaRPr lang="en-GB" sz="1800" dirty="0"/>
          </a:p>
          <a:p>
            <a:r>
              <a:rPr lang="en-GB" dirty="0"/>
              <a:t>Be ambitious</a:t>
            </a:r>
          </a:p>
          <a:p>
            <a:r>
              <a:rPr lang="en-GB" dirty="0"/>
              <a:t>Be positive</a:t>
            </a:r>
          </a:p>
          <a:p>
            <a:r>
              <a:rPr lang="en-GB" dirty="0"/>
              <a:t>Hold high expectations</a:t>
            </a:r>
          </a:p>
          <a:p>
            <a:endParaRPr lang="en-GB" dirty="0"/>
          </a:p>
        </p:txBody>
      </p:sp>
      <p:pic>
        <p:nvPicPr>
          <p:cNvPr id="1026" name="Picture 2" descr="Image result for 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4664"/>
            <a:ext cx="5067952" cy="2106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335696" y="5157192"/>
            <a:ext cx="1477010" cy="1477010"/>
          </a:xfrm>
          <a:prstGeom prst="rect">
            <a:avLst/>
          </a:prstGeom>
        </p:spPr>
      </p:pic>
    </p:spTree>
    <p:extLst>
      <p:ext uri="{BB962C8B-B14F-4D97-AF65-F5344CB8AC3E}">
        <p14:creationId xmlns:p14="http://schemas.microsoft.com/office/powerpoint/2010/main" val="366022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32856"/>
            <a:ext cx="8229600" cy="1143000"/>
          </a:xfrm>
        </p:spPr>
        <p:txBody>
          <a:bodyPr/>
          <a:lstStyle/>
          <a:p>
            <a:r>
              <a:rPr lang="en-GB" b="1" dirty="0" smtClean="0"/>
              <a:t>Challenge</a:t>
            </a:r>
            <a:endParaRPr lang="en-GB" b="1" dirty="0"/>
          </a:p>
        </p:txBody>
      </p:sp>
      <p:sp>
        <p:nvSpPr>
          <p:cNvPr id="3" name="Content Placeholder 2"/>
          <p:cNvSpPr>
            <a:spLocks noGrp="1"/>
          </p:cNvSpPr>
          <p:nvPr>
            <p:ph idx="1"/>
          </p:nvPr>
        </p:nvSpPr>
        <p:spPr>
          <a:xfrm>
            <a:off x="457200" y="3140968"/>
            <a:ext cx="8229600" cy="3384376"/>
          </a:xfrm>
        </p:spPr>
        <p:txBody>
          <a:bodyPr/>
          <a:lstStyle/>
          <a:p>
            <a:pPr marL="0" indent="0" algn="ctr">
              <a:buNone/>
            </a:pPr>
            <a:r>
              <a:rPr lang="en-GB" dirty="0"/>
              <a:t>If it doesn’t challenge you it won’t change you</a:t>
            </a:r>
            <a:r>
              <a:rPr lang="en-GB" dirty="0" smtClean="0"/>
              <a:t>.</a:t>
            </a:r>
          </a:p>
          <a:p>
            <a:pPr marL="0" indent="0" algn="ctr">
              <a:buNone/>
            </a:pPr>
            <a:endParaRPr lang="en-GB" sz="1800" dirty="0"/>
          </a:p>
          <a:p>
            <a:r>
              <a:rPr lang="en-GB" dirty="0" smtClean="0"/>
              <a:t>Be resilient</a:t>
            </a:r>
          </a:p>
          <a:p>
            <a:r>
              <a:rPr lang="en-GB" dirty="0" smtClean="0"/>
              <a:t>Be courageous</a:t>
            </a:r>
          </a:p>
          <a:p>
            <a:r>
              <a:rPr lang="en-GB" dirty="0" smtClean="0"/>
              <a:t>Take risks</a:t>
            </a:r>
            <a:endParaRPr lang="en-GB" dirty="0"/>
          </a:p>
          <a:p>
            <a:endParaRPr lang="en-GB" dirty="0"/>
          </a:p>
        </p:txBody>
      </p:sp>
      <p:pic>
        <p:nvPicPr>
          <p:cNvPr id="4" name="Picture 2" descr="Image result for 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4664"/>
            <a:ext cx="5067952" cy="2106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361725" y="5085184"/>
            <a:ext cx="1477010" cy="1477010"/>
          </a:xfrm>
          <a:prstGeom prst="rect">
            <a:avLst/>
          </a:prstGeom>
        </p:spPr>
      </p:pic>
    </p:spTree>
    <p:extLst>
      <p:ext uri="{BB962C8B-B14F-4D97-AF65-F5344CB8AC3E}">
        <p14:creationId xmlns:p14="http://schemas.microsoft.com/office/powerpoint/2010/main" val="86465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229600" cy="1143000"/>
          </a:xfrm>
        </p:spPr>
        <p:txBody>
          <a:bodyPr/>
          <a:lstStyle/>
          <a:p>
            <a:r>
              <a:rPr lang="en-GB" b="1" dirty="0" smtClean="0"/>
              <a:t>Collaboration</a:t>
            </a:r>
            <a:endParaRPr lang="en-GB" b="1" dirty="0"/>
          </a:p>
        </p:txBody>
      </p:sp>
      <p:sp>
        <p:nvSpPr>
          <p:cNvPr id="3" name="Content Placeholder 2"/>
          <p:cNvSpPr>
            <a:spLocks noGrp="1"/>
          </p:cNvSpPr>
          <p:nvPr>
            <p:ph idx="1"/>
          </p:nvPr>
        </p:nvSpPr>
        <p:spPr>
          <a:xfrm>
            <a:off x="457200" y="3068960"/>
            <a:ext cx="8229600" cy="3456384"/>
          </a:xfrm>
        </p:spPr>
        <p:txBody>
          <a:bodyPr>
            <a:normAutofit/>
          </a:bodyPr>
          <a:lstStyle/>
          <a:p>
            <a:pPr marL="0" indent="0" algn="ctr">
              <a:buNone/>
            </a:pPr>
            <a:r>
              <a:rPr lang="en-GB" dirty="0" smtClean="0"/>
              <a:t>Working together to </a:t>
            </a:r>
            <a:r>
              <a:rPr lang="en-GB" dirty="0"/>
              <a:t>a</a:t>
            </a:r>
            <a:r>
              <a:rPr lang="en-GB" dirty="0" smtClean="0"/>
              <a:t>chieve more.</a:t>
            </a:r>
          </a:p>
          <a:p>
            <a:pPr marL="0" indent="0">
              <a:buNone/>
            </a:pPr>
            <a:endParaRPr lang="en-GB" sz="1800" dirty="0"/>
          </a:p>
          <a:p>
            <a:r>
              <a:rPr lang="en-GB" dirty="0" smtClean="0"/>
              <a:t>Be flexible</a:t>
            </a:r>
          </a:p>
          <a:p>
            <a:r>
              <a:rPr lang="en-GB" dirty="0" smtClean="0"/>
              <a:t>Communicate </a:t>
            </a:r>
            <a:r>
              <a:rPr lang="en-GB" dirty="0" smtClean="0"/>
              <a:t>effectively</a:t>
            </a:r>
          </a:p>
          <a:p>
            <a:r>
              <a:rPr lang="en-GB" dirty="0" smtClean="0"/>
              <a:t>Trust each other</a:t>
            </a:r>
            <a:endParaRPr lang="en-GB" dirty="0" smtClean="0"/>
          </a:p>
          <a:p>
            <a:r>
              <a:rPr lang="en-GB" dirty="0" smtClean="0"/>
              <a:t>Find </a:t>
            </a:r>
            <a:r>
              <a:rPr lang="en-GB" dirty="0" smtClean="0"/>
              <a:t>humour</a:t>
            </a:r>
            <a:endParaRPr lang="en-GB" dirty="0"/>
          </a:p>
        </p:txBody>
      </p:sp>
      <p:pic>
        <p:nvPicPr>
          <p:cNvPr id="4" name="Picture 2" descr="Image result for 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4664"/>
            <a:ext cx="5067952" cy="2106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335696" y="5157192"/>
            <a:ext cx="1477010" cy="1477010"/>
          </a:xfrm>
          <a:prstGeom prst="rect">
            <a:avLst/>
          </a:prstGeom>
        </p:spPr>
      </p:pic>
    </p:spTree>
    <p:extLst>
      <p:ext uri="{BB962C8B-B14F-4D97-AF65-F5344CB8AC3E}">
        <p14:creationId xmlns:p14="http://schemas.microsoft.com/office/powerpoint/2010/main" val="289438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20" y="2060848"/>
            <a:ext cx="8229600" cy="1143000"/>
          </a:xfrm>
        </p:spPr>
        <p:txBody>
          <a:bodyPr/>
          <a:lstStyle/>
          <a:p>
            <a:r>
              <a:rPr lang="en-GB" b="1" dirty="0" smtClean="0"/>
              <a:t>Responsibility</a:t>
            </a:r>
            <a:endParaRPr lang="en-GB" b="1" dirty="0"/>
          </a:p>
        </p:txBody>
      </p:sp>
      <p:sp>
        <p:nvSpPr>
          <p:cNvPr id="3" name="Content Placeholder 2"/>
          <p:cNvSpPr>
            <a:spLocks noGrp="1"/>
          </p:cNvSpPr>
          <p:nvPr>
            <p:ph idx="1"/>
          </p:nvPr>
        </p:nvSpPr>
        <p:spPr>
          <a:xfrm>
            <a:off x="467544" y="3068960"/>
            <a:ext cx="8229600" cy="3456384"/>
          </a:xfrm>
        </p:spPr>
        <p:txBody>
          <a:bodyPr/>
          <a:lstStyle/>
          <a:p>
            <a:pPr marL="0" indent="0" algn="ctr">
              <a:buNone/>
            </a:pPr>
            <a:r>
              <a:rPr lang="en-GB" dirty="0" smtClean="0"/>
              <a:t>Taking ownership of all we do.</a:t>
            </a:r>
          </a:p>
          <a:p>
            <a:pPr marL="0" indent="0" algn="ctr">
              <a:buNone/>
            </a:pPr>
            <a:endParaRPr lang="en-GB" sz="1800" dirty="0" smtClean="0"/>
          </a:p>
          <a:p>
            <a:r>
              <a:rPr lang="en-GB" dirty="0" smtClean="0"/>
              <a:t>Be honest</a:t>
            </a:r>
          </a:p>
          <a:p>
            <a:r>
              <a:rPr lang="en-GB" dirty="0" smtClean="0"/>
              <a:t>Be reflective</a:t>
            </a:r>
          </a:p>
          <a:p>
            <a:r>
              <a:rPr lang="en-GB" dirty="0" smtClean="0"/>
              <a:t>Commit</a:t>
            </a:r>
            <a:endParaRPr lang="en-GB" dirty="0"/>
          </a:p>
        </p:txBody>
      </p:sp>
      <p:pic>
        <p:nvPicPr>
          <p:cNvPr id="4" name="Picture 2" descr="Image result for 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4664"/>
            <a:ext cx="5067952" cy="2106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366927" y="5229200"/>
            <a:ext cx="1477010" cy="1477010"/>
          </a:xfrm>
          <a:prstGeom prst="rect">
            <a:avLst/>
          </a:prstGeom>
        </p:spPr>
      </p:pic>
    </p:spTree>
    <p:extLst>
      <p:ext uri="{BB962C8B-B14F-4D97-AF65-F5344CB8AC3E}">
        <p14:creationId xmlns:p14="http://schemas.microsoft.com/office/powerpoint/2010/main" val="277303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32856"/>
            <a:ext cx="8229600" cy="1143000"/>
          </a:xfrm>
        </p:spPr>
        <p:txBody>
          <a:bodyPr/>
          <a:lstStyle/>
          <a:p>
            <a:r>
              <a:rPr lang="en-GB" b="1" dirty="0" smtClean="0"/>
              <a:t>Respect</a:t>
            </a:r>
            <a:endParaRPr lang="en-GB" b="1" dirty="0"/>
          </a:p>
        </p:txBody>
      </p:sp>
      <p:sp>
        <p:nvSpPr>
          <p:cNvPr id="3" name="Content Placeholder 2"/>
          <p:cNvSpPr>
            <a:spLocks noGrp="1"/>
          </p:cNvSpPr>
          <p:nvPr>
            <p:ph idx="1"/>
          </p:nvPr>
        </p:nvSpPr>
        <p:spPr>
          <a:xfrm>
            <a:off x="457200" y="3068960"/>
            <a:ext cx="8229600" cy="3384376"/>
          </a:xfrm>
        </p:spPr>
        <p:txBody>
          <a:bodyPr/>
          <a:lstStyle/>
          <a:p>
            <a:pPr marL="0" indent="0" algn="ctr">
              <a:buNone/>
            </a:pPr>
            <a:r>
              <a:rPr lang="en-GB" dirty="0" smtClean="0"/>
              <a:t>Understanding differences and valuing everyone.</a:t>
            </a:r>
          </a:p>
          <a:p>
            <a:r>
              <a:rPr lang="en-GB" dirty="0" smtClean="0"/>
              <a:t>Be open</a:t>
            </a:r>
          </a:p>
          <a:p>
            <a:r>
              <a:rPr lang="en-GB" dirty="0" smtClean="0"/>
              <a:t>Listen and act with empathy</a:t>
            </a:r>
          </a:p>
          <a:p>
            <a:r>
              <a:rPr lang="en-GB" smtClean="0"/>
              <a:t>Treat </a:t>
            </a:r>
            <a:r>
              <a:rPr lang="en-GB" dirty="0" smtClean="0"/>
              <a:t>everyone equally</a:t>
            </a:r>
            <a:endParaRPr lang="en-GB" dirty="0"/>
          </a:p>
        </p:txBody>
      </p:sp>
      <p:pic>
        <p:nvPicPr>
          <p:cNvPr id="6" name="Picture 2" descr="Image result for 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4664"/>
            <a:ext cx="5067952" cy="2106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452320" y="5229200"/>
            <a:ext cx="1477010" cy="1477010"/>
          </a:xfrm>
          <a:prstGeom prst="rect">
            <a:avLst/>
          </a:prstGeom>
        </p:spPr>
      </p:pic>
    </p:spTree>
    <p:extLst>
      <p:ext uri="{BB962C8B-B14F-4D97-AF65-F5344CB8AC3E}">
        <p14:creationId xmlns:p14="http://schemas.microsoft.com/office/powerpoint/2010/main" val="400107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209</Words>
  <Application>Microsoft Office PowerPoint</Application>
  <PresentationFormat>On-screen Show (4:3)</PresentationFormat>
  <Paragraphs>40</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Hillcross Mission Statement</vt:lpstr>
      <vt:lpstr>Hillcross Vision 2022</vt:lpstr>
      <vt:lpstr>Aspiration</vt:lpstr>
      <vt:lpstr>Challenge</vt:lpstr>
      <vt:lpstr>Collaboration</vt:lpstr>
      <vt:lpstr>Responsibility</vt:lpstr>
      <vt:lpstr>Respect</vt:lpstr>
    </vt:vector>
  </TitlesOfParts>
  <Company>Hillcross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Lisa</dc:creator>
  <cp:lastModifiedBy>Francis, Lisa</cp:lastModifiedBy>
  <cp:revision>36</cp:revision>
  <cp:lastPrinted>2019-08-29T17:06:05Z</cp:lastPrinted>
  <dcterms:created xsi:type="dcterms:W3CDTF">2019-08-29T07:46:07Z</dcterms:created>
  <dcterms:modified xsi:type="dcterms:W3CDTF">2020-12-02T11:19:33Z</dcterms:modified>
</cp:coreProperties>
</file>