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434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03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6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184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860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4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13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0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990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2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640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7D077-AF74-4C7F-9249-C6B0E2B8AB7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003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16632"/>
            <a:ext cx="8424936" cy="360040"/>
          </a:xfrm>
        </p:spPr>
        <p:txBody>
          <a:bodyPr/>
          <a:lstStyle/>
          <a:p>
            <a:r>
              <a:rPr lang="en-GB" sz="1200" b="1" dirty="0" smtClean="0"/>
              <a:t>HILLCROSS </a:t>
            </a:r>
            <a:r>
              <a:rPr lang="en-GB" sz="1200" b="1" dirty="0"/>
              <a:t>PRIMARY SCHOOL GOVERNING BODY		GOVERNORS AS </a:t>
            </a:r>
            <a:r>
              <a:rPr lang="en-GB" sz="1200" b="1" smtClean="0"/>
              <a:t>AT </a:t>
            </a:r>
            <a:r>
              <a:rPr lang="en-GB" sz="1200" b="1" smtClean="0"/>
              <a:t>MARCH 2026</a:t>
            </a:r>
            <a:endParaRPr lang="en-GB" sz="1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099534"/>
              </p:ext>
            </p:extLst>
          </p:nvPr>
        </p:nvGraphicFramePr>
        <p:xfrm>
          <a:off x="251520" y="476672"/>
          <a:ext cx="8496948" cy="5254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33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16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29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796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0764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2000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2041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5100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800215"/>
                <a:gridCol w="69346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97311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2929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Name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Category  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Appointed By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Date of </a:t>
                      </a:r>
                      <a:r>
                        <a:rPr lang="en-GB" sz="700" dirty="0" smtClean="0">
                          <a:effectLst/>
                        </a:rPr>
                        <a:t>Appointment</a:t>
                      </a:r>
                      <a:endParaRPr lang="en-GB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(previous dates shown below if more than one term)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Term of Office Expiry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Committees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Areas of Responsibility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Business Interests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 smtClean="0">
                          <a:effectLst/>
                        </a:rPr>
                        <a:t>Relationship </a:t>
                      </a:r>
                      <a:r>
                        <a:rPr lang="en-GB" sz="700" dirty="0">
                          <a:effectLst/>
                        </a:rPr>
                        <a:t>with others at school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Governance of other establish-</a:t>
                      </a:r>
                      <a:r>
                        <a:rPr lang="en-GB" sz="700" dirty="0" err="1">
                          <a:effectLst/>
                        </a:rPr>
                        <a:t>ments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Attendance at  Meetings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Sep </a:t>
                      </a:r>
                      <a:r>
                        <a:rPr lang="en-GB" sz="700" dirty="0" smtClean="0">
                          <a:effectLst/>
                        </a:rPr>
                        <a:t>24 </a:t>
                      </a:r>
                      <a:r>
                        <a:rPr lang="en-GB" sz="700" dirty="0">
                          <a:effectLst/>
                        </a:rPr>
                        <a:t>to July </a:t>
                      </a:r>
                      <a:r>
                        <a:rPr lang="en-GB" sz="700" dirty="0" smtClean="0">
                          <a:effectLst/>
                        </a:rPr>
                        <a:t>25</a:t>
                      </a:r>
                      <a:r>
                        <a:rPr lang="en-GB" sz="700" baseline="0" dirty="0" smtClean="0">
                          <a:effectLst/>
                        </a:rPr>
                        <a:t> </a:t>
                      </a:r>
                      <a:r>
                        <a:rPr lang="en-GB" sz="700" dirty="0" smtClean="0">
                          <a:effectLst/>
                        </a:rPr>
                        <a:t>(previous </a:t>
                      </a:r>
                      <a:r>
                        <a:rPr lang="en-GB" sz="700" dirty="0">
                          <a:effectLst/>
                        </a:rPr>
                        <a:t>year)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2171">
                <a:tc grid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FGB of </a:t>
                      </a:r>
                      <a:r>
                        <a:rPr lang="en-GB" sz="900" dirty="0" smtClean="0">
                          <a:effectLst/>
                        </a:rPr>
                        <a:t>5</a:t>
                      </a:r>
                      <a:endParaRPr lang="en-GB" sz="9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err="1" smtClean="0">
                          <a:effectLst/>
                        </a:rPr>
                        <a:t>Comms</a:t>
                      </a:r>
                      <a:endParaRPr lang="en-GB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of  3</a:t>
                      </a:r>
                      <a:endParaRPr lang="en-GB" sz="9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64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Lisa Francis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effectLst/>
                        </a:rPr>
                        <a:t>Headteacher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N/A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N/A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Business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2. Personnel</a:t>
                      </a:r>
                    </a:p>
                    <a:p>
                      <a:pPr marL="113030" indent="-1143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3. Standards, Teaching &amp; Learning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err="1">
                          <a:effectLst/>
                        </a:rPr>
                        <a:t>Headteacher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Employee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Step </a:t>
                      </a:r>
                      <a:r>
                        <a:rPr lang="en-GB" sz="800" dirty="0">
                          <a:effectLst/>
                        </a:rPr>
                        <a:t>Father, Bob Harper is a school employee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9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9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4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Robert </a:t>
                      </a:r>
                      <a:r>
                        <a:rPr lang="en-GB" sz="800" dirty="0" err="1">
                          <a:effectLst/>
                        </a:rPr>
                        <a:t>Chidley</a:t>
                      </a:r>
                      <a:endParaRPr lang="en-GB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Co-Chair of Governors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6-Dec-24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5-Dec-28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Business 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dirty="0" smtClean="0">
                          <a:effectLst/>
                        </a:rPr>
                        <a:t>2.</a:t>
                      </a:r>
                      <a:r>
                        <a:rPr lang="en-GB" sz="800" baseline="0" dirty="0" smtClean="0">
                          <a:effectLst/>
                        </a:rPr>
                        <a:t>   </a:t>
                      </a:r>
                      <a:r>
                        <a:rPr lang="en-GB" sz="800" dirty="0" smtClean="0">
                          <a:effectLst/>
                        </a:rPr>
                        <a:t>Pay </a:t>
                      </a:r>
                      <a:r>
                        <a:rPr lang="en-GB" sz="800" dirty="0">
                          <a:effectLst/>
                        </a:rPr>
                        <a:t>Committee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</a:t>
                      </a:r>
                      <a:r>
                        <a:rPr lang="en-GB" sz="800" dirty="0" err="1" smtClean="0">
                          <a:effectLst/>
                        </a:rPr>
                        <a:t>Headteacher’s</a:t>
                      </a:r>
                      <a:r>
                        <a:rPr lang="en-GB" sz="800" dirty="0" smtClean="0">
                          <a:effectLst/>
                        </a:rPr>
                        <a:t> Review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Panel</a:t>
                      </a:r>
                      <a:endParaRPr lang="en-GB" sz="8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5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33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Stuart Field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Co-opted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Co-Chair of Governors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Governing Body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30-Oct-22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29-Oct-26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125730" indent="-12573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smtClean="0">
                          <a:effectLst/>
                        </a:rPr>
                        <a:t>  Standards</a:t>
                      </a:r>
                      <a:r>
                        <a:rPr lang="en-GB" sz="800" dirty="0">
                          <a:effectLst/>
                        </a:rPr>
                        <a:t>, Teaching &amp; Learning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Pay </a:t>
                      </a:r>
                      <a:r>
                        <a:rPr lang="en-GB" sz="800" dirty="0">
                          <a:effectLst/>
                        </a:rPr>
                        <a:t>Committee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Vice-Chair </a:t>
                      </a:r>
                      <a:r>
                        <a:rPr lang="en-GB" sz="800" dirty="0">
                          <a:effectLst/>
                        </a:rPr>
                        <a:t>of STL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Co-Safeguarding </a:t>
                      </a:r>
                      <a:r>
                        <a:rPr lang="en-GB" sz="800" dirty="0">
                          <a:effectLst/>
                        </a:rPr>
                        <a:t>Link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3.    </a:t>
                      </a:r>
                      <a:r>
                        <a:rPr lang="en-GB" sz="800" dirty="0" err="1" smtClean="0">
                          <a:effectLst/>
                        </a:rPr>
                        <a:t>Headteacher’s</a:t>
                      </a:r>
                      <a:r>
                        <a:rPr lang="en-GB" sz="800" dirty="0" smtClean="0">
                          <a:effectLst/>
                        </a:rPr>
                        <a:t>  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  Review </a:t>
                      </a:r>
                      <a:r>
                        <a:rPr lang="en-GB" sz="800" dirty="0">
                          <a:effectLst/>
                        </a:rPr>
                        <a:t>Panel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None</a:t>
                      </a:r>
                      <a:endParaRPr lang="en-GB" sz="800" dirty="0">
                        <a:effectLst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4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2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01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Anthony Williams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Co-opted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 Vice-Chair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Governing Body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30-Oct-22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29-Oct-26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Business</a:t>
                      </a:r>
                      <a:endParaRPr lang="en-GB" sz="800" dirty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 Pay </a:t>
                      </a:r>
                      <a:r>
                        <a:rPr lang="en-GB" sz="800" dirty="0">
                          <a:effectLst/>
                        </a:rPr>
                        <a:t>Appeal Committee</a:t>
                      </a:r>
                    </a:p>
                    <a:p>
                      <a:pPr marL="12573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  Vice-Chair of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   </a:t>
                      </a:r>
                      <a:r>
                        <a:rPr lang="en-GB" sz="800" dirty="0">
                          <a:effectLst/>
                        </a:rPr>
                        <a:t>Business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 Inclusion</a:t>
                      </a:r>
                      <a:r>
                        <a:rPr lang="en-GB" sz="800" dirty="0">
                          <a:effectLst/>
                        </a:rPr>
                        <a:t>, Equality, 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   PP </a:t>
                      </a:r>
                      <a:r>
                        <a:rPr lang="en-GB" sz="800" dirty="0">
                          <a:effectLst/>
                        </a:rPr>
                        <a:t>&amp; SEN governor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3.</a:t>
                      </a:r>
                      <a:r>
                        <a:rPr lang="en-GB" sz="800" baseline="0" dirty="0" smtClean="0">
                          <a:effectLst/>
                        </a:rPr>
                        <a:t>    </a:t>
                      </a:r>
                      <a:r>
                        <a:rPr lang="en-GB" sz="800" dirty="0" smtClean="0">
                          <a:effectLst/>
                        </a:rPr>
                        <a:t>Training </a:t>
                      </a:r>
                      <a:r>
                        <a:rPr lang="en-GB" sz="800" dirty="0">
                          <a:effectLst/>
                        </a:rPr>
                        <a:t>Governor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+mn-lt"/>
                        </a:rPr>
                        <a:t> </a:t>
                      </a:r>
                      <a:endParaRPr lang="en-GB" sz="8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Governor at Dysart School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4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901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bg1"/>
                          </a:solidFill>
                          <a:effectLst/>
                        </a:rPr>
                        <a:t>Sandy </a:t>
                      </a:r>
                      <a:r>
                        <a:rPr lang="en-GB" sz="800" b="0" dirty="0" err="1" smtClean="0">
                          <a:solidFill>
                            <a:schemeClr val="bg1"/>
                          </a:solidFill>
                          <a:effectLst/>
                        </a:rPr>
                        <a:t>Sheard</a:t>
                      </a:r>
                      <a:endParaRPr lang="en-GB" sz="800" b="0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en-US" sz="800" dirty="0" smtClean="0"/>
                        <a:t>Co-opted</a:t>
                      </a:r>
                      <a:endParaRPr lang="en-GB" sz="800" dirty="0"/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Governing 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09-Dec-25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08-Dec-29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smtClean="0">
                          <a:effectLst/>
                        </a:rPr>
                        <a:t> Personnel 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+mn-lt"/>
                        </a:rPr>
                        <a:t> </a:t>
                      </a:r>
                      <a:endParaRPr lang="en-GB" sz="8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N/A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N/A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80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8327671"/>
              </p:ext>
            </p:extLst>
          </p:nvPr>
        </p:nvGraphicFramePr>
        <p:xfrm>
          <a:off x="179513" y="280269"/>
          <a:ext cx="8712967" cy="57773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4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86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85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9688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2309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4338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20193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0937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4275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772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Name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Category  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Appointed By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Date of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Appointment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i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(previous dates shown below if more than one term)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Term of Office Expiry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Committees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Areas of Responsibility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Business Interests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Relation-ship with others at school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Governance of other establish-</a:t>
                      </a:r>
                      <a:r>
                        <a:rPr lang="en-GB" sz="600" b="1" dirty="0" err="1">
                          <a:effectLst/>
                          <a:latin typeface="Arial"/>
                          <a:ea typeface="Calibri"/>
                          <a:cs typeface="Times New Roman"/>
                        </a:rPr>
                        <a:t>ments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Attendance at 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Meetings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Sep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24 </a:t>
                      </a: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to July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25 </a:t>
                      </a: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(previous year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)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Name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4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Carolyn </a:t>
                      </a:r>
                      <a:r>
                        <a:rPr lang="en-GB" sz="800" dirty="0" err="1">
                          <a:effectLst/>
                        </a:rPr>
                        <a:t>Hillis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1-Sep-22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31-Aug-26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</a:t>
                      </a:r>
                      <a:r>
                        <a:rPr lang="en-GB" sz="800" u="none" strike="noStrike" baseline="0" dirty="0" smtClean="0">
                          <a:effectLst/>
                        </a:rPr>
                        <a:t> </a:t>
                      </a:r>
                      <a:r>
                        <a:rPr lang="en-GB" sz="800" u="none" strike="noStrike" dirty="0" smtClean="0">
                          <a:effectLst/>
                        </a:rPr>
                        <a:t>Personnel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lvl="0" indent="-2286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/>
                      </a:pPr>
                      <a:r>
                        <a:rPr lang="en-GB" sz="800" dirty="0" smtClean="0">
                          <a:effectLst/>
                        </a:rPr>
                        <a:t>Mental </a:t>
                      </a:r>
                      <a:r>
                        <a:rPr lang="en-GB" sz="800" dirty="0">
                          <a:effectLst/>
                        </a:rPr>
                        <a:t>Health </a:t>
                      </a:r>
                      <a:r>
                        <a:rPr lang="en-GB" sz="800" dirty="0" smtClean="0">
                          <a:effectLst/>
                        </a:rPr>
                        <a:t>&amp; </a:t>
                      </a:r>
                      <a:r>
                        <a:rPr lang="en-GB" sz="800" dirty="0">
                          <a:effectLst/>
                        </a:rPr>
                        <a:t>Wellbeing </a:t>
                      </a:r>
                      <a:r>
                        <a:rPr lang="en-GB" sz="800" dirty="0" smtClean="0">
                          <a:effectLst/>
                        </a:rPr>
                        <a:t>Link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Husband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is  a friend of </a:t>
                      </a:r>
                      <a:r>
                        <a:rPr lang="en-US" sz="8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Headteacher’s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husband.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 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5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Cassandra </a:t>
                      </a:r>
                      <a:r>
                        <a:rPr lang="en-GB" sz="800" dirty="0" err="1" smtClean="0">
                          <a:effectLst/>
                        </a:rPr>
                        <a:t>Bossman-Dampare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1-Sep-22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31-Aug-26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       Standards</a:t>
                      </a:r>
                      <a:r>
                        <a:rPr lang="en-GB" sz="800" u="none" strike="noStrike" dirty="0">
                          <a:effectLst/>
                        </a:rPr>
                        <a:t>, </a:t>
                      </a:r>
                      <a:r>
                        <a:rPr lang="en-GB" sz="800" u="none" strike="noStrike" dirty="0" smtClean="0">
                          <a:effectLst/>
                        </a:rPr>
                        <a:t>Teaching </a:t>
                      </a:r>
                      <a:r>
                        <a:rPr lang="en-GB" sz="800" u="none" strike="noStrike" dirty="0">
                          <a:effectLst/>
                        </a:rPr>
                        <a:t>&amp; Learning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</a:t>
                      </a:r>
                      <a:r>
                        <a:rPr lang="en-GB" sz="800" u="none" strike="noStrike" baseline="0" dirty="0" smtClean="0">
                          <a:effectLst/>
                        </a:rPr>
                        <a:t>      </a:t>
                      </a:r>
                      <a:r>
                        <a:rPr lang="en-GB" sz="800" u="none" strike="noStrike" dirty="0" smtClean="0">
                          <a:effectLst/>
                        </a:rPr>
                        <a:t>Environment &amp;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         Sustainability </a:t>
                      </a:r>
                      <a:r>
                        <a:rPr lang="en-GB" sz="800" u="none" strike="noStrike" dirty="0">
                          <a:effectLst/>
                        </a:rPr>
                        <a:t>Link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 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5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Catherine Young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24-Mar-26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23-Mar-30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800" u="none" strike="noStrik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Business</a:t>
                      </a:r>
                      <a:r>
                        <a:rPr lang="en-US" sz="800" u="none" strike="noStrike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Committee</a:t>
                      </a:r>
                      <a:endParaRPr lang="en-US" sz="800" u="none" strike="noStrike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endParaRPr lang="en-GB" sz="800" u="none" strike="noStrike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N/A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N/A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365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Will Rush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24-Mar-26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23-Mar-30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800" u="none" strike="noStrik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 Personnel Committee</a:t>
                      </a:r>
                      <a:endParaRPr lang="en-GB" sz="800" u="none" strike="noStrike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N/A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N/A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68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Aisha Miller</a:t>
                      </a:r>
                      <a:endParaRPr lang="en-GB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Parent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Parents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5-Feb-24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4-Feb-28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1.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Standards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Teaching </a:t>
                      </a:r>
                      <a:r>
                        <a:rPr lang="en-GB" sz="800" dirty="0">
                          <a:effectLst/>
                        </a:rPr>
                        <a:t>&amp; Learning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8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Zan</a:t>
                      </a: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Khan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Parent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Parents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6-Dec-24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5-Dec-28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Standards Teaching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&amp; Learning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+mn-lt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4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68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Chloe Williams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LA Governor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by LA, Appointed by GB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30-Sep-25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29-Sep-29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Personnel Committee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+mn-lt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N/A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N/A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Claire Bright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Staff Governor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Staff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1-Nov-23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31-Oct-27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800" baseline="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Standards,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Teaching  Learning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/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Employee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 of 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 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1630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659753"/>
              </p:ext>
            </p:extLst>
          </p:nvPr>
        </p:nvGraphicFramePr>
        <p:xfrm>
          <a:off x="251520" y="663327"/>
          <a:ext cx="8712972" cy="49340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4096"/>
                <a:gridCol w="588066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</a:tblGrid>
              <a:tr h="1225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r>
                        <a:rPr lang="en-GB" sz="1000" dirty="0" smtClean="0">
                          <a:effectLst/>
                        </a:rPr>
                        <a:t>GOVERNORS PREVIOUSLY IN POST SEPTEMBER 202</a:t>
                      </a:r>
                      <a:r>
                        <a:rPr lang="en-GB" sz="1000" baseline="0" dirty="0" smtClean="0">
                          <a:effectLst/>
                        </a:rPr>
                        <a:t>4</a:t>
                      </a:r>
                      <a:r>
                        <a:rPr lang="en-GB" sz="1000" dirty="0" smtClean="0">
                          <a:effectLst/>
                        </a:rPr>
                        <a:t>- AUGUST</a:t>
                      </a:r>
                      <a:r>
                        <a:rPr lang="en-GB" sz="1000" baseline="0" dirty="0" smtClean="0">
                          <a:effectLst/>
                        </a:rPr>
                        <a:t> 2025</a:t>
                      </a:r>
                      <a:endParaRPr lang="en-GB" sz="1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Category  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Appointed By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Date of Appoint-</a:t>
                      </a:r>
                      <a:r>
                        <a:rPr lang="en-GB" sz="700" dirty="0" err="1">
                          <a:effectLst/>
                        </a:rPr>
                        <a:t>ment</a:t>
                      </a:r>
                      <a:endParaRPr lang="en-GB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(previous dates shown below if more than one term)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Term of Office Expiry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Committees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Areas of Responsibility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36516" marR="36516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Attendance at  Meetings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Sep </a:t>
                      </a:r>
                      <a:r>
                        <a:rPr lang="en-GB" sz="700" dirty="0" smtClean="0">
                          <a:effectLst/>
                        </a:rPr>
                        <a:t>24 </a:t>
                      </a:r>
                      <a:r>
                        <a:rPr lang="en-GB" sz="700" dirty="0">
                          <a:effectLst/>
                        </a:rPr>
                        <a:t>to July </a:t>
                      </a:r>
                      <a:r>
                        <a:rPr lang="en-GB" sz="700" dirty="0" smtClean="0">
                          <a:effectLst/>
                        </a:rPr>
                        <a:t>25 </a:t>
                      </a:r>
                      <a:r>
                        <a:rPr lang="en-GB" sz="700" dirty="0">
                          <a:effectLst/>
                        </a:rPr>
                        <a:t>(previous year)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effectLst/>
                        </a:rPr>
                        <a:t>FGBs                     Committees</a:t>
                      </a:r>
                      <a:endParaRPr lang="en-GB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Clare </a:t>
                      </a:r>
                      <a:r>
                        <a:rPr lang="en-GB" sz="800" dirty="0">
                          <a:effectLst/>
                        </a:rPr>
                        <a:t>Owen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17-Jan-22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16-Jan-26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endParaRPr lang="en-GB" sz="1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Personnel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u="none" strike="noStrike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     EYFS </a:t>
                      </a:r>
                      <a:r>
                        <a:rPr lang="en-GB" sz="800" u="none" strike="noStrike" dirty="0">
                          <a:effectLst/>
                        </a:rPr>
                        <a:t>Link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+mn-lt"/>
                        </a:rPr>
                        <a:t> </a:t>
                      </a:r>
                      <a:endParaRPr lang="en-GB" sz="8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 of 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bg1"/>
                          </a:solidFill>
                          <a:effectLst/>
                        </a:rPr>
                        <a:t>Caroline Harold</a:t>
                      </a:r>
                      <a:endParaRPr lang="en-GB" sz="800" b="0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en-US" sz="800" dirty="0" smtClean="0"/>
                        <a:t>Co-opted</a:t>
                      </a:r>
                      <a:endParaRPr lang="en-GB" sz="800" dirty="0"/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Governing 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30-Oct-22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07-July-25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smtClean="0">
                          <a:effectLst/>
                        </a:rPr>
                        <a:t> Personnel </a:t>
                      </a:r>
                      <a:r>
                        <a:rPr lang="en-GB" sz="800" dirty="0">
                          <a:effectLst/>
                        </a:rPr>
                        <a:t>(Chair)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2</a:t>
                      </a:r>
                      <a:r>
                        <a:rPr lang="en-GB" sz="800" dirty="0">
                          <a:effectLst/>
                        </a:rPr>
                        <a:t>. </a:t>
                      </a:r>
                      <a:r>
                        <a:rPr lang="en-GB" sz="800" dirty="0" smtClean="0">
                          <a:effectLst/>
                        </a:rPr>
                        <a:t> Pay </a:t>
                      </a:r>
                      <a:r>
                        <a:rPr lang="en-GB" sz="800" dirty="0">
                          <a:effectLst/>
                        </a:rPr>
                        <a:t>Committee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 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Co-Vice-Chair</a:t>
                      </a:r>
                      <a:endParaRPr lang="en-GB" sz="800" dirty="0">
                        <a:effectLst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4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b="0" dirty="0" smtClean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="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Sharon Furlong-Beaumont</a:t>
                      </a:r>
                      <a:endParaRPr lang="en-GB" sz="800" b="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Governing 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20-Oct-23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19-July-25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Business </a:t>
                      </a:r>
                      <a:r>
                        <a:rPr lang="en-GB" sz="800" dirty="0">
                          <a:effectLst/>
                        </a:rPr>
                        <a:t>(Chair)</a:t>
                      </a:r>
                    </a:p>
                    <a:p>
                      <a:pPr marL="1111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4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3 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b="0" dirty="0" smtClean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="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Oliver Melvin</a:t>
                      </a:r>
                      <a:endParaRPr lang="en-GB" sz="800" b="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LA Governor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LA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9-July-24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8-July-25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   Personnel 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3 of 5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 of 3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</a:tr>
              <a:tr h="109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109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28567</TotalTime>
  <Words>334</Words>
  <Application>Microsoft Office PowerPoint</Application>
  <PresentationFormat>On-screen Show (4:3)</PresentationFormat>
  <Paragraphs>426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Penny Garry</dc:creator>
  <cp:lastModifiedBy>Penny Garry</cp:lastModifiedBy>
  <cp:revision>31</cp:revision>
  <dcterms:created xsi:type="dcterms:W3CDTF">2022-09-09T12:23:44Z</dcterms:created>
  <dcterms:modified xsi:type="dcterms:W3CDTF">2026-04-20T16:40:00Z</dcterms:modified>
</cp:coreProperties>
</file>