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1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434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803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863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184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860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64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413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700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990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42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640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77D077-AF74-4C7F-9249-C6B0E2B8AB74}" type="datetimeFigureOut">
              <a:rPr lang="en-GB" smtClean="0"/>
              <a:t>31/07/2026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D7D9E-AC36-419F-85B0-CBC1CC77F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003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16632"/>
            <a:ext cx="8424936" cy="360040"/>
          </a:xfrm>
        </p:spPr>
        <p:txBody>
          <a:bodyPr/>
          <a:lstStyle/>
          <a:p>
            <a:r>
              <a:rPr lang="en-GB" sz="1200" b="1" dirty="0" smtClean="0"/>
              <a:t>HILLCROSS </a:t>
            </a:r>
            <a:r>
              <a:rPr lang="en-GB" sz="1200" b="1" dirty="0"/>
              <a:t>PRIMARY SCHOOL GOVERNING BODY		GOVERNORS AS </a:t>
            </a:r>
            <a:r>
              <a:rPr lang="en-GB" sz="1200" b="1" dirty="0" smtClean="0"/>
              <a:t>AT </a:t>
            </a:r>
            <a:r>
              <a:rPr lang="en-GB" sz="1200" b="1" dirty="0" smtClean="0"/>
              <a:t>SEPTEMBER</a:t>
            </a:r>
            <a:r>
              <a:rPr lang="en-GB" sz="1200" b="1" dirty="0" smtClean="0"/>
              <a:t> </a:t>
            </a:r>
            <a:r>
              <a:rPr lang="en-GB" sz="1200" b="1" dirty="0" smtClean="0"/>
              <a:t>2026</a:t>
            </a:r>
            <a:endParaRPr lang="en-GB" sz="1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192041"/>
              </p:ext>
            </p:extLst>
          </p:nvPr>
        </p:nvGraphicFramePr>
        <p:xfrm>
          <a:off x="251520" y="476672"/>
          <a:ext cx="8496948" cy="5254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133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161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1297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796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0764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20002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120418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51003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800215"/>
                <a:gridCol w="693465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497311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29293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Name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Category  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Appointed By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Date of </a:t>
                      </a:r>
                      <a:r>
                        <a:rPr lang="en-GB" sz="700" dirty="0" smtClean="0">
                          <a:effectLst/>
                        </a:rPr>
                        <a:t>Appointment</a:t>
                      </a:r>
                      <a:endParaRPr lang="en-GB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(previous dates shown below if more than one term)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Term of Office Expiry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Committees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Areas of Responsibility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Business Interests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 smtClean="0">
                          <a:effectLst/>
                        </a:rPr>
                        <a:t>Relationship </a:t>
                      </a:r>
                      <a:r>
                        <a:rPr lang="en-GB" sz="700" dirty="0">
                          <a:effectLst/>
                        </a:rPr>
                        <a:t>with others at school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Governance of other establish-</a:t>
                      </a:r>
                      <a:r>
                        <a:rPr lang="en-GB" sz="700" dirty="0" err="1">
                          <a:effectLst/>
                        </a:rPr>
                        <a:t>ments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Attendance at  Meetings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Sep </a:t>
                      </a:r>
                      <a:r>
                        <a:rPr lang="en-GB" sz="700" dirty="0" smtClean="0">
                          <a:effectLst/>
                        </a:rPr>
                        <a:t>25 </a:t>
                      </a:r>
                      <a:r>
                        <a:rPr lang="en-GB" sz="700" dirty="0">
                          <a:effectLst/>
                        </a:rPr>
                        <a:t>to July </a:t>
                      </a:r>
                      <a:r>
                        <a:rPr lang="en-GB" sz="700" dirty="0" smtClean="0">
                          <a:effectLst/>
                        </a:rPr>
                        <a:t>26</a:t>
                      </a:r>
                      <a:r>
                        <a:rPr lang="en-GB" sz="700" baseline="0" dirty="0" smtClean="0">
                          <a:effectLst/>
                        </a:rPr>
                        <a:t> </a:t>
                      </a:r>
                      <a:r>
                        <a:rPr lang="en-GB" sz="700" dirty="0" smtClean="0">
                          <a:effectLst/>
                        </a:rPr>
                        <a:t>(previous </a:t>
                      </a:r>
                      <a:r>
                        <a:rPr lang="en-GB" sz="700" dirty="0">
                          <a:effectLst/>
                        </a:rPr>
                        <a:t>year)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2171">
                <a:tc gridSpan="9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effectLst/>
                        </a:rPr>
                        <a:t> 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FGB of </a:t>
                      </a:r>
                      <a:r>
                        <a:rPr lang="en-GB" sz="900" dirty="0" smtClean="0">
                          <a:effectLst/>
                        </a:rPr>
                        <a:t>5</a:t>
                      </a:r>
                      <a:endParaRPr lang="en-GB" sz="9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err="1" smtClean="0">
                          <a:effectLst/>
                        </a:rPr>
                        <a:t>Comms</a:t>
                      </a:r>
                      <a:endParaRPr lang="en-GB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of  3</a:t>
                      </a:r>
                      <a:endParaRPr lang="en-GB" sz="9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964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Lisa Francis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effectLst/>
                        </a:rPr>
                        <a:t>Headteacher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N/A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N/A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1. Business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2. Personnel</a:t>
                      </a:r>
                    </a:p>
                    <a:p>
                      <a:pPr marL="113030" indent="-1143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3. Standards, Teaching &amp; Learning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1. </a:t>
                      </a:r>
                      <a:r>
                        <a:rPr lang="en-GB" sz="800" dirty="0" err="1">
                          <a:effectLst/>
                        </a:rPr>
                        <a:t>Headteacher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Employee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Step </a:t>
                      </a:r>
                      <a:r>
                        <a:rPr lang="en-GB" sz="800" dirty="0">
                          <a:effectLst/>
                        </a:rPr>
                        <a:t>Father, Bob Harper is a school employee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 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7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9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42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Robert </a:t>
                      </a:r>
                      <a:r>
                        <a:rPr lang="en-GB" sz="800" dirty="0" err="1">
                          <a:effectLst/>
                        </a:rPr>
                        <a:t>Chidley</a:t>
                      </a:r>
                      <a:endParaRPr lang="en-GB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Co-Chair of Governors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6-Dec-24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5-Dec-28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 Business </a:t>
                      </a:r>
                    </a:p>
                    <a:p>
                      <a:pPr mar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800" dirty="0" smtClean="0">
                          <a:effectLst/>
                        </a:rPr>
                        <a:t>2.</a:t>
                      </a:r>
                      <a:r>
                        <a:rPr lang="en-GB" sz="800" baseline="0" dirty="0" smtClean="0">
                          <a:effectLst/>
                        </a:rPr>
                        <a:t>   </a:t>
                      </a:r>
                      <a:r>
                        <a:rPr lang="en-GB" sz="800" dirty="0" smtClean="0">
                          <a:effectLst/>
                        </a:rPr>
                        <a:t>Pay </a:t>
                      </a:r>
                      <a:r>
                        <a:rPr lang="en-GB" sz="800" dirty="0">
                          <a:effectLst/>
                        </a:rPr>
                        <a:t>Committee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800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</a:t>
                      </a:r>
                      <a:r>
                        <a:rPr lang="en-GB" sz="800" dirty="0" err="1" smtClean="0">
                          <a:effectLst/>
                        </a:rPr>
                        <a:t>Headteacher’s</a:t>
                      </a:r>
                      <a:r>
                        <a:rPr lang="en-GB" sz="800" dirty="0" smtClean="0">
                          <a:effectLst/>
                        </a:rPr>
                        <a:t> Review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     Panel</a:t>
                      </a:r>
                      <a:endParaRPr lang="en-GB" sz="8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aseline="0" dirty="0" smtClean="0">
                          <a:effectLst/>
                        </a:rPr>
                        <a:t>4 </a:t>
                      </a:r>
                      <a:r>
                        <a:rPr lang="en-GB" sz="800" dirty="0" smtClean="0">
                          <a:effectLst/>
                        </a:rPr>
                        <a:t>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3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</a:t>
                      </a:r>
                      <a:r>
                        <a:rPr lang="en-GB" sz="800" dirty="0" smtClean="0">
                          <a:effectLst/>
                        </a:rPr>
                        <a:t>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337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Stuart Field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Co-opted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Co-Chair of Governors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Governing Body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30-Oct-22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29-Oct-26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125730" indent="-12573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1. </a:t>
                      </a:r>
                      <a:r>
                        <a:rPr lang="en-GB" sz="800" dirty="0" smtClean="0">
                          <a:effectLst/>
                        </a:rPr>
                        <a:t>  Standards</a:t>
                      </a:r>
                      <a:r>
                        <a:rPr lang="en-GB" sz="800" dirty="0">
                          <a:effectLst/>
                        </a:rPr>
                        <a:t>, Teaching &amp; Learning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2.   Pay </a:t>
                      </a:r>
                      <a:r>
                        <a:rPr lang="en-GB" sz="800" dirty="0">
                          <a:effectLst/>
                        </a:rPr>
                        <a:t>Committee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 Vice-Chair </a:t>
                      </a:r>
                      <a:r>
                        <a:rPr lang="en-GB" sz="800" dirty="0">
                          <a:effectLst/>
                        </a:rPr>
                        <a:t>of STL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2.   Co-Safeguarding </a:t>
                      </a:r>
                      <a:r>
                        <a:rPr lang="en-GB" sz="800" dirty="0">
                          <a:effectLst/>
                        </a:rPr>
                        <a:t>Link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3.    </a:t>
                      </a:r>
                      <a:r>
                        <a:rPr lang="en-GB" sz="800" dirty="0" err="1" smtClean="0">
                          <a:effectLst/>
                        </a:rPr>
                        <a:t>Headteacher’s</a:t>
                      </a:r>
                      <a:r>
                        <a:rPr lang="en-GB" sz="800" dirty="0" smtClean="0">
                          <a:effectLst/>
                        </a:rPr>
                        <a:t>  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       Review </a:t>
                      </a:r>
                      <a:r>
                        <a:rPr lang="en-GB" sz="800" dirty="0">
                          <a:effectLst/>
                        </a:rPr>
                        <a:t>Panel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</a:rPr>
                        <a:t>None</a:t>
                      </a:r>
                      <a:endParaRPr lang="en-GB" sz="800" dirty="0">
                        <a:effectLst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4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</a:t>
                      </a:r>
                      <a:r>
                        <a:rPr lang="en-GB" sz="800" dirty="0" smtClean="0">
                          <a:effectLst/>
                        </a:rPr>
                        <a:t>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3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01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Anthony Williams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Co-opted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Co- Vice-Chair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Governing Body</a:t>
                      </a:r>
                      <a:endParaRPr lang="en-GB" sz="8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30-Oct-26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29-Oct-30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 Business</a:t>
                      </a:r>
                      <a:endParaRPr lang="en-GB" sz="800" dirty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2.    Pay </a:t>
                      </a:r>
                      <a:r>
                        <a:rPr lang="en-GB" sz="800" dirty="0">
                          <a:effectLst/>
                        </a:rPr>
                        <a:t>Appeal Committee</a:t>
                      </a:r>
                    </a:p>
                    <a:p>
                      <a:pPr marL="12573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    Vice-Chair of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        </a:t>
                      </a:r>
                      <a:r>
                        <a:rPr lang="en-GB" sz="800" dirty="0">
                          <a:effectLst/>
                        </a:rPr>
                        <a:t>Business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2.    Inclusion</a:t>
                      </a:r>
                      <a:r>
                        <a:rPr lang="en-GB" sz="800" dirty="0">
                          <a:effectLst/>
                        </a:rPr>
                        <a:t>, Equality, 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        PP </a:t>
                      </a:r>
                      <a:r>
                        <a:rPr lang="en-GB" sz="800" dirty="0">
                          <a:effectLst/>
                        </a:rPr>
                        <a:t>&amp; SEN governor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3.</a:t>
                      </a:r>
                      <a:r>
                        <a:rPr lang="en-GB" sz="800" baseline="0" dirty="0" smtClean="0">
                          <a:effectLst/>
                        </a:rPr>
                        <a:t>    </a:t>
                      </a:r>
                      <a:r>
                        <a:rPr lang="en-GB" sz="800" dirty="0" smtClean="0">
                          <a:effectLst/>
                        </a:rPr>
                        <a:t>Training </a:t>
                      </a:r>
                      <a:r>
                        <a:rPr lang="en-GB" sz="800" dirty="0">
                          <a:effectLst/>
                        </a:rPr>
                        <a:t>Governor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+mn-lt"/>
                        </a:rPr>
                        <a:t> </a:t>
                      </a:r>
                      <a:endParaRPr lang="en-GB" sz="800" dirty="0" smtClean="0"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Governor at Dysart School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4 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2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901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="0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solidFill>
                            <a:schemeClr val="bg1"/>
                          </a:solidFill>
                          <a:effectLst/>
                        </a:rPr>
                        <a:t>Sandy </a:t>
                      </a:r>
                      <a:r>
                        <a:rPr lang="en-GB" sz="800" b="0" dirty="0" err="1" smtClean="0">
                          <a:solidFill>
                            <a:schemeClr val="bg1"/>
                          </a:solidFill>
                          <a:effectLst/>
                        </a:rPr>
                        <a:t>Sheard</a:t>
                      </a:r>
                      <a:endParaRPr lang="en-GB" sz="800" b="0" dirty="0">
                        <a:solidFill>
                          <a:schemeClr val="bg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  <a:p>
                      <a:r>
                        <a:rPr lang="en-US" sz="800" dirty="0" smtClean="0"/>
                        <a:t>Co-opted</a:t>
                      </a:r>
                      <a:endParaRPr lang="en-GB" sz="800" dirty="0"/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Governing 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09-Dec-25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08-Dec-29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1. </a:t>
                      </a:r>
                      <a:r>
                        <a:rPr lang="en-GB" sz="800" dirty="0" smtClean="0">
                          <a:effectLst/>
                        </a:rPr>
                        <a:t> Personnel 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141605" indent="-1714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+mn-lt"/>
                        </a:rPr>
                        <a:t> </a:t>
                      </a:r>
                      <a:endParaRPr lang="en-GB" sz="800" dirty="0" smtClean="0"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or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of 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780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5996990"/>
              </p:ext>
            </p:extLst>
          </p:nvPr>
        </p:nvGraphicFramePr>
        <p:xfrm>
          <a:off x="179513" y="280269"/>
          <a:ext cx="8712967" cy="50762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340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886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2856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69688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62309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43389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20193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576064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72008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64807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609378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542750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</a:tblGrid>
              <a:tr h="7724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Name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Category  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Appointed By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Date of 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Appointment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i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(previous dates shown below if more than one term)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Term of Office Expiry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Committees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Areas of Responsibility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Business Interests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Relation-ship with others at school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Governance of other establish-</a:t>
                      </a:r>
                      <a:r>
                        <a:rPr lang="en-GB" sz="600" b="1" dirty="0" err="1">
                          <a:effectLst/>
                          <a:latin typeface="Arial"/>
                          <a:ea typeface="Calibri"/>
                          <a:cs typeface="Times New Roman"/>
                        </a:rPr>
                        <a:t>ments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Attendance at  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Meetings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Sep 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24 </a:t>
                      </a: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to July 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25 </a:t>
                      </a: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(previous year</a:t>
                      </a:r>
                      <a:r>
                        <a:rPr lang="en-GB" sz="600" b="1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)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 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effectLst/>
                          <a:latin typeface="Arial"/>
                          <a:ea typeface="Calibri"/>
                          <a:cs typeface="Times New Roman"/>
                        </a:rPr>
                        <a:t>Name</a:t>
                      </a:r>
                      <a:endParaRPr lang="en-GB" sz="6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44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Carolyn </a:t>
                      </a:r>
                      <a:r>
                        <a:rPr lang="en-GB" sz="800" dirty="0" err="1">
                          <a:effectLst/>
                        </a:rPr>
                        <a:t>Hillis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1-Sep-26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31-Aug-30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1.</a:t>
                      </a:r>
                      <a:r>
                        <a:rPr lang="en-GB" sz="800" u="none" strike="noStrike" baseline="0" dirty="0" smtClean="0">
                          <a:effectLst/>
                        </a:rPr>
                        <a:t> </a:t>
                      </a:r>
                      <a:r>
                        <a:rPr lang="en-GB" sz="800" u="none" strike="noStrike" dirty="0" smtClean="0">
                          <a:effectLst/>
                        </a:rPr>
                        <a:t>Personnel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228600" lvl="0" indent="-2286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AutoNum type="arabicPeriod"/>
                      </a:pPr>
                      <a:r>
                        <a:rPr lang="en-GB" sz="800" dirty="0" smtClean="0">
                          <a:effectLst/>
                        </a:rPr>
                        <a:t>Mental </a:t>
                      </a:r>
                      <a:r>
                        <a:rPr lang="en-GB" sz="800" dirty="0">
                          <a:effectLst/>
                        </a:rPr>
                        <a:t>Health </a:t>
                      </a:r>
                      <a:r>
                        <a:rPr lang="en-GB" sz="800" dirty="0" smtClean="0">
                          <a:effectLst/>
                        </a:rPr>
                        <a:t>&amp; </a:t>
                      </a:r>
                      <a:r>
                        <a:rPr lang="en-GB" sz="800" dirty="0">
                          <a:effectLst/>
                        </a:rPr>
                        <a:t>Wellbeing </a:t>
                      </a:r>
                      <a:r>
                        <a:rPr lang="en-GB" sz="800" dirty="0" smtClean="0">
                          <a:effectLst/>
                        </a:rPr>
                        <a:t>Link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Husband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is  a friend of </a:t>
                      </a:r>
                      <a:r>
                        <a:rPr lang="en-US" sz="8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Headteacher’s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husband.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 </a:t>
                      </a:r>
                      <a:r>
                        <a:rPr lang="en-US" sz="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 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5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Catherine Young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24-Mar-26</a:t>
                      </a: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23-Mar-30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800" u="none" strike="noStrik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1. Business</a:t>
                      </a:r>
                      <a:r>
                        <a:rPr lang="en-US" sz="800" u="none" strike="noStrike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Committee</a:t>
                      </a:r>
                      <a:endParaRPr lang="en-US" sz="800" u="none" strike="noStrike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endParaRPr lang="en-GB" sz="800" u="none" strike="noStrike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of 2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of 1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  <a:tr h="3651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Will Rush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24-Mar-26</a:t>
                      </a: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23-Mar-30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US" sz="800" u="none" strike="noStrik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2. Personnel Committee</a:t>
                      </a:r>
                      <a:endParaRPr lang="en-GB" sz="800" u="none" strike="noStrike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of 2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of 1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  <a:tr h="686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Aisha Miller</a:t>
                      </a:r>
                      <a:endParaRPr lang="en-GB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Parent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Parents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5-Feb-24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4-Feb-28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1.</a:t>
                      </a:r>
                      <a:r>
                        <a:rPr lang="en-GB" sz="800" baseline="0" dirty="0" smtClean="0">
                          <a:effectLst/>
                        </a:rPr>
                        <a:t> </a:t>
                      </a:r>
                      <a:r>
                        <a:rPr lang="en-GB" sz="800" dirty="0" smtClean="0">
                          <a:effectLst/>
                        </a:rPr>
                        <a:t>Standards</a:t>
                      </a:r>
                      <a:r>
                        <a:rPr lang="en-GB" sz="800" baseline="0" dirty="0" smtClean="0">
                          <a:effectLst/>
                        </a:rPr>
                        <a:t> </a:t>
                      </a:r>
                      <a:r>
                        <a:rPr lang="en-GB" sz="800" dirty="0" smtClean="0">
                          <a:effectLst/>
                        </a:rPr>
                        <a:t>Teaching </a:t>
                      </a:r>
                      <a:r>
                        <a:rPr lang="en-GB" sz="800" dirty="0">
                          <a:effectLst/>
                        </a:rPr>
                        <a:t>&amp; Learning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 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of 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</a:t>
                      </a:r>
                      <a:r>
                        <a:rPr lang="en-GB" sz="800" baseline="0" dirty="0" smtClean="0">
                          <a:effectLst/>
                        </a:rPr>
                        <a:t> </a:t>
                      </a:r>
                      <a:r>
                        <a:rPr lang="en-GB" sz="800" dirty="0" smtClean="0">
                          <a:effectLst/>
                        </a:rPr>
                        <a:t>of 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86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Zan</a:t>
                      </a: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Khan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Parent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Parents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6-Dec-24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5-Dec-28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1. Standards Teaching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&amp; Learning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+mn-lt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5 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of 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of 3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  <a:tr h="6861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Chloe Williams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LA Governor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Nominated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by LA, Appointed by GB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30-Sep-25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29-Sep-29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1. Personnel Committee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+mn-lt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of 5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of 3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Claire Bright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Staff Governor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Staff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1-Nov-23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31-Oct-27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228600" indent="-2286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en-US" sz="800" baseline="0" dirty="0" smtClean="0">
                          <a:effectLst/>
                          <a:latin typeface="Arial"/>
                          <a:ea typeface="Calibri"/>
                          <a:cs typeface="Times New Roman"/>
                        </a:rPr>
                        <a:t>   </a:t>
                      </a: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Standards,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Teaching  Learning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AutoNum type="arabicPeriod"/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Employee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5 of 5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 of 3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16308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139855"/>
              </p:ext>
            </p:extLst>
          </p:nvPr>
        </p:nvGraphicFramePr>
        <p:xfrm>
          <a:off x="251520" y="663327"/>
          <a:ext cx="8712972" cy="35705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4096"/>
                <a:gridCol w="588066"/>
                <a:gridCol w="726081"/>
                <a:gridCol w="726081"/>
                <a:gridCol w="726081"/>
                <a:gridCol w="726081"/>
                <a:gridCol w="726081"/>
                <a:gridCol w="726081"/>
                <a:gridCol w="726081"/>
                <a:gridCol w="726081"/>
                <a:gridCol w="726081"/>
                <a:gridCol w="726081"/>
              </a:tblGrid>
              <a:tr h="1225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</a:rPr>
                        <a:t>GOVERNORS </a:t>
                      </a:r>
                      <a:r>
                        <a:rPr lang="en-GB" sz="1000" dirty="0" smtClean="0">
                          <a:effectLst/>
                        </a:rPr>
                        <a:t>PREVIOUSLY IN POST SEPTEMBER </a:t>
                      </a:r>
                      <a:r>
                        <a:rPr lang="en-GB" sz="1000" dirty="0" smtClean="0">
                          <a:effectLst/>
                        </a:rPr>
                        <a:t>202</a:t>
                      </a:r>
                      <a:r>
                        <a:rPr lang="en-GB" sz="1000" baseline="0" dirty="0" smtClean="0">
                          <a:effectLst/>
                        </a:rPr>
                        <a:t>5</a:t>
                      </a:r>
                      <a:r>
                        <a:rPr lang="en-GB" sz="1000" dirty="0" smtClean="0">
                          <a:effectLst/>
                        </a:rPr>
                        <a:t>- </a:t>
                      </a:r>
                      <a:r>
                        <a:rPr lang="en-GB" sz="1000" dirty="0" smtClean="0">
                          <a:effectLst/>
                        </a:rPr>
                        <a:t>AUGUST</a:t>
                      </a:r>
                      <a:r>
                        <a:rPr lang="en-GB" sz="1000" baseline="0" dirty="0" smtClean="0">
                          <a:effectLst/>
                        </a:rPr>
                        <a:t> </a:t>
                      </a:r>
                      <a:r>
                        <a:rPr lang="en-GB" sz="1000" baseline="0" dirty="0" smtClean="0">
                          <a:effectLst/>
                        </a:rPr>
                        <a:t>2026</a:t>
                      </a:r>
                      <a:endParaRPr lang="en-GB" sz="1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Category  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Appointed By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Date of Appoint-</a:t>
                      </a:r>
                      <a:r>
                        <a:rPr lang="en-GB" sz="700" dirty="0" err="1">
                          <a:effectLst/>
                        </a:rPr>
                        <a:t>ment</a:t>
                      </a:r>
                      <a:endParaRPr lang="en-GB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(previous dates shown below if more than one term)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Term of Office Expiry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Committees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Areas of Responsibility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36516" marR="36516" marT="0" marB="0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36516" marR="36516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Attendance at  Meetings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Sep </a:t>
                      </a:r>
                      <a:r>
                        <a:rPr lang="en-GB" sz="700" dirty="0" smtClean="0">
                          <a:effectLst/>
                        </a:rPr>
                        <a:t>25 to </a:t>
                      </a:r>
                      <a:r>
                        <a:rPr lang="en-GB" sz="700" dirty="0">
                          <a:effectLst/>
                        </a:rPr>
                        <a:t>July </a:t>
                      </a:r>
                      <a:r>
                        <a:rPr lang="en-GB" sz="700" dirty="0" smtClean="0">
                          <a:effectLst/>
                        </a:rPr>
                        <a:t>26 </a:t>
                      </a:r>
                      <a:r>
                        <a:rPr lang="en-GB" sz="700" dirty="0">
                          <a:effectLst/>
                        </a:rPr>
                        <a:t>(previous year)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 smtClean="0">
                          <a:effectLst/>
                        </a:rPr>
                        <a:t>FGBs                     Committees</a:t>
                      </a:r>
                      <a:endParaRPr lang="en-GB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681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Clare </a:t>
                      </a:r>
                      <a:r>
                        <a:rPr lang="en-GB" sz="800" dirty="0">
                          <a:effectLst/>
                        </a:rPr>
                        <a:t>Owen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17-Jan-22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16-Jan-26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endParaRPr lang="en-GB" sz="100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GB" sz="800" dirty="0" smtClean="0">
                          <a:effectLst/>
                        </a:rPr>
                        <a:t>1. Personnel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800" u="none" strike="noStrike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1.     EYFS </a:t>
                      </a:r>
                      <a:r>
                        <a:rPr lang="en-GB" sz="800" u="none" strike="noStrike" dirty="0">
                          <a:effectLst/>
                        </a:rPr>
                        <a:t>Link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+mn-lt"/>
                        </a:rPr>
                        <a:t> </a:t>
                      </a:r>
                      <a:endParaRPr lang="en-GB" sz="800" dirty="0" smtClean="0">
                        <a:effectLst/>
                        <a:latin typeface="+mn-lt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None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r>
                        <a:rPr lang="en-GB" sz="800" dirty="0" smtClean="0">
                          <a:effectLst/>
                        </a:rPr>
                        <a:t> 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 smtClean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 of 5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of 3</a:t>
                      </a:r>
                      <a:endParaRPr lang="en-GB" sz="8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681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="0" dirty="0" smtClean="0">
                          <a:solidFill>
                            <a:schemeClr val="bg1"/>
                          </a:solidFill>
                          <a:effectLst/>
                        </a:rPr>
                        <a:t>Cassie </a:t>
                      </a:r>
                      <a:r>
                        <a:rPr lang="en-US" sz="800" b="0" dirty="0" err="1" smtClean="0">
                          <a:solidFill>
                            <a:schemeClr val="bg1"/>
                          </a:solidFill>
                          <a:effectLst/>
                        </a:rPr>
                        <a:t>Bossman-Dampare</a:t>
                      </a:r>
                      <a:endParaRPr lang="en-GB" sz="800" b="0" dirty="0">
                        <a:solidFill>
                          <a:schemeClr val="bg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Co-opted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Governing </a:t>
                      </a:r>
                      <a:r>
                        <a:rPr lang="en-GB" sz="800" dirty="0">
                          <a:effectLst/>
                        </a:rPr>
                        <a:t>Body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1-Sep-22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31-Aug-26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1.       Standards</a:t>
                      </a:r>
                      <a:r>
                        <a:rPr lang="en-GB" sz="800" u="none" strike="noStrike" dirty="0">
                          <a:effectLst/>
                        </a:rPr>
                        <a:t>, </a:t>
                      </a:r>
                      <a:r>
                        <a:rPr lang="en-GB" sz="800" u="none" strike="noStrike" dirty="0" smtClean="0">
                          <a:effectLst/>
                        </a:rPr>
                        <a:t>Teaching </a:t>
                      </a:r>
                      <a:r>
                        <a:rPr lang="en-GB" sz="800" u="none" strike="noStrike" dirty="0">
                          <a:effectLst/>
                        </a:rPr>
                        <a:t>&amp; Learning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1.</a:t>
                      </a:r>
                      <a:r>
                        <a:rPr lang="en-GB" sz="800" u="none" strike="noStrike" baseline="0" dirty="0" smtClean="0">
                          <a:effectLst/>
                        </a:rPr>
                        <a:t>      </a:t>
                      </a:r>
                      <a:r>
                        <a:rPr lang="en-GB" sz="800" u="none" strike="noStrike" dirty="0" smtClean="0">
                          <a:effectLst/>
                        </a:rPr>
                        <a:t>Environment &amp;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         Sustainability </a:t>
                      </a:r>
                      <a:r>
                        <a:rPr lang="en-GB" sz="800" u="none" strike="noStrike" dirty="0">
                          <a:effectLst/>
                        </a:rPr>
                        <a:t>Link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None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800" u="none" strike="noStrike" dirty="0" smtClean="0">
                          <a:effectLst/>
                        </a:rPr>
                        <a:t>None</a:t>
                      </a:r>
                      <a:endParaRPr lang="en-GB" sz="800" u="none" strike="noStrike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</a:rPr>
                        <a:t>None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2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</a:t>
                      </a:r>
                      <a:r>
                        <a:rPr lang="en-GB" sz="800" dirty="0" smtClean="0">
                          <a:effectLst/>
                        </a:rPr>
                        <a:t>5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2</a:t>
                      </a:r>
                      <a:r>
                        <a:rPr lang="en-GB" sz="800" dirty="0" smtClean="0">
                          <a:effectLst/>
                        </a:rPr>
                        <a:t> </a:t>
                      </a:r>
                      <a:r>
                        <a:rPr lang="en-GB" sz="800" dirty="0">
                          <a:effectLst/>
                        </a:rPr>
                        <a:t>of </a:t>
                      </a:r>
                      <a:r>
                        <a:rPr lang="en-GB" sz="800" dirty="0" smtClean="0">
                          <a:effectLst/>
                        </a:rPr>
                        <a:t>3</a:t>
                      </a: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6817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141605" indent="-1714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</a:tr>
              <a:tr h="1092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50061" marR="50061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141605" indent="-1714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36516" marR="36516" marT="0" marB="0"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1095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28579</TotalTime>
  <Words>337</Words>
  <Application>Microsoft Office PowerPoint</Application>
  <PresentationFormat>On-screen Show (4:3)</PresentationFormat>
  <Paragraphs>370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Penny Garry</dc:creator>
  <cp:lastModifiedBy>Penny Garry</cp:lastModifiedBy>
  <cp:revision>32</cp:revision>
  <dcterms:created xsi:type="dcterms:W3CDTF">2022-09-09T12:23:44Z</dcterms:created>
  <dcterms:modified xsi:type="dcterms:W3CDTF">2026-07-31T16:21:43Z</dcterms:modified>
</cp:coreProperties>
</file>